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support.formlabs.com/s/article/Choosing-the-Right-Material?language=de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thingiverse.com/walter/about" TargetMode="External"/><Relationship Id="rId3" Type="http://schemas.openxmlformats.org/officeDocument/2006/relationships/hyperlink" Target="https://www.tinkercad.com/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3bd15dec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3bd15dec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e24d6af3a9_0_14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e24d6af3a9_0_14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2e24d6af3a9_0_14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e24d6af3a9_0_14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g2e24d6af3a9_0_14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2e24d6af3a9_0_14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e24d6af3a9_0_14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2e24d6af3a9_0_14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2e24d6af3a9_0_14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e24d6af3a9_0_14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2e24d6af3a9_0_14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cd7b9bee0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cd7b9bee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5723762d4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5723762d4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24d6af3a9_0_7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2e24d6af3a9_0_7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de"/>
              <a:t>https://formlabs.com/de/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e24d6af3a9_0_7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e24d6af3a9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2e24d6af3a9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de"/>
              <a:t>https://formlabs.com/de/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2e24d6af3a9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e24d6af3a9_0_9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2e24d6af3a9_0_9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Calibri"/>
              <a:buNone/>
            </a:pPr>
            <a:r>
              <a:rPr lang="de" u="sng">
                <a:solidFill>
                  <a:schemeClr val="hlink"/>
                </a:solidFill>
                <a:hlinkClick r:id="rId2"/>
              </a:rPr>
              <a:t>https://support.formlabs.com/s/article/Choosing-the-Right-Material?language=de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2e24d6af3a9_0_9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e24d6af3a9_0_11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e24d6af3a9_0_1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e24d6af3a9_0_13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2e24d6af3a9_0_13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Calibri"/>
              <a:buNone/>
            </a:pPr>
            <a:r>
              <a:rPr lang="de" u="sng">
                <a:solidFill>
                  <a:schemeClr val="hlink"/>
                </a:solidFill>
                <a:hlinkClick r:id="rId2"/>
              </a:rPr>
              <a:t>https://www.thingiverse.com/walter/about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200"/>
              <a:buFont typeface="Calibri"/>
              <a:buNone/>
            </a:pPr>
            <a:r>
              <a:rPr lang="de" u="sng">
                <a:solidFill>
                  <a:schemeClr val="hlink"/>
                </a:solidFill>
                <a:hlinkClick r:id="rId3"/>
              </a:rPr>
              <a:t>https://www.tinkercad.com/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2e24d6af3a9_0_13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e24d6af3a9_0_14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2e24d6af3a9_0_14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e24d6af3a9_0_14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575072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575072" y="1396603"/>
            <a:ext cx="79938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/>
            </a:lvl1pPr>
            <a:lvl2pPr indent="0" lvl="1" marL="0" rtl="0" algn="l">
              <a:spcBef>
                <a:spcPts val="0"/>
              </a:spcBef>
              <a:buNone/>
              <a:defRPr/>
            </a:lvl2pPr>
            <a:lvl3pPr indent="0" lvl="2" marL="0" rtl="0" algn="l">
              <a:spcBef>
                <a:spcPts val="0"/>
              </a:spcBef>
              <a:buNone/>
              <a:defRPr/>
            </a:lvl3pPr>
            <a:lvl4pPr indent="0" lvl="3" marL="0" rtl="0" algn="l">
              <a:spcBef>
                <a:spcPts val="0"/>
              </a:spcBef>
              <a:buNone/>
              <a:defRPr/>
            </a:lvl4pPr>
            <a:lvl5pPr indent="0" lvl="4" marL="0" rtl="0" algn="l">
              <a:spcBef>
                <a:spcPts val="0"/>
              </a:spcBef>
              <a:buNone/>
              <a:defRPr/>
            </a:lvl5pPr>
            <a:lvl6pPr indent="0" lvl="5" marL="0" rtl="0" algn="l">
              <a:spcBef>
                <a:spcPts val="0"/>
              </a:spcBef>
              <a:buNone/>
              <a:defRPr/>
            </a:lvl6pPr>
            <a:lvl7pPr indent="0" lvl="6" marL="0" rtl="0" algn="l">
              <a:spcBef>
                <a:spcPts val="0"/>
              </a:spcBef>
              <a:buNone/>
              <a:defRPr/>
            </a:lvl7pPr>
            <a:lvl8pPr indent="0" lvl="7" marL="0" rtl="0" algn="l">
              <a:spcBef>
                <a:spcPts val="0"/>
              </a:spcBef>
              <a:buNone/>
              <a:defRPr/>
            </a:lvl8pPr>
            <a:lvl9pPr indent="0" lvl="8" marL="0" rt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enner ohne Bild 2">
  <p:cSld name="Trenner ohne Bild 2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>
            <p:ph type="title"/>
          </p:nvPr>
        </p:nvSpPr>
        <p:spPr>
          <a:xfrm>
            <a:off x="575072" y="3561003"/>
            <a:ext cx="5995200" cy="12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l">
              <a:spcBef>
                <a:spcPts val="0"/>
              </a:spcBef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hello-goldmarie.de/meine-liebsten-hacks-und-tools-zum-entgittern/" TargetMode="External"/><Relationship Id="rId4" Type="http://schemas.openxmlformats.org/officeDocument/2006/relationships/image" Target="../media/image1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Relationship Id="rId4" Type="http://schemas.openxmlformats.org/officeDocument/2006/relationships/image" Target="../media/image26.png"/><Relationship Id="rId5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hyperlink" Target="http://www.flaeming-mint.de" TargetMode="External"/><Relationship Id="rId5" Type="http://schemas.openxmlformats.org/officeDocument/2006/relationships/image" Target="../media/image3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29.jpg"/><Relationship Id="rId5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9.jpg"/><Relationship Id="rId5" Type="http://schemas.openxmlformats.org/officeDocument/2006/relationships/image" Target="../media/image6.jpg"/><Relationship Id="rId6" Type="http://schemas.openxmlformats.org/officeDocument/2006/relationships/image" Target="../media/image2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.jpg"/><Relationship Id="rId5" Type="http://schemas.openxmlformats.org/officeDocument/2006/relationships/image" Target="../media/image4.jpg"/><Relationship Id="rId6" Type="http://schemas.openxmlformats.org/officeDocument/2006/relationships/image" Target="../media/image16.jpg"/><Relationship Id="rId7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Relationship Id="rId6" Type="http://schemas.openxmlformats.org/officeDocument/2006/relationships/image" Target="../media/image20.png"/><Relationship Id="rId7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15"/>
          <p:cNvGrpSpPr/>
          <p:nvPr/>
        </p:nvGrpSpPr>
        <p:grpSpPr>
          <a:xfrm>
            <a:off x="152400" y="152400"/>
            <a:ext cx="8602133" cy="4838700"/>
            <a:chOff x="152400" y="152400"/>
            <a:chExt cx="8602133" cy="4838700"/>
          </a:xfrm>
        </p:grpSpPr>
        <p:pic>
          <p:nvPicPr>
            <p:cNvPr id="67" name="Google Shape;67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2400" y="152400"/>
              <a:ext cx="8602133" cy="483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15"/>
            <p:cNvPicPr preferRelativeResize="0"/>
            <p:nvPr/>
          </p:nvPicPr>
          <p:blipFill rotWithShape="1">
            <a:blip r:embed="rId3">
              <a:alphaModFix/>
            </a:blip>
            <a:srcRect b="22456" l="31917" r="0" t="61681"/>
            <a:stretch/>
          </p:blipFill>
          <p:spPr>
            <a:xfrm>
              <a:off x="2897825" y="3804225"/>
              <a:ext cx="5856701" cy="76755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Entgittern</a:t>
            </a:r>
            <a:br>
              <a:rPr lang="de"/>
            </a:br>
            <a:endParaRPr/>
          </a:p>
        </p:txBody>
      </p:sp>
      <p:sp>
        <p:nvSpPr>
          <p:cNvPr id="173" name="Google Shape;173;p24"/>
          <p:cNvSpPr txBox="1"/>
          <p:nvPr/>
        </p:nvSpPr>
        <p:spPr>
          <a:xfrm>
            <a:off x="548553" y="4380951"/>
            <a:ext cx="25653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03200" lvl="0" marL="20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→"/>
            </a:pPr>
            <a:r>
              <a:rPr b="0" i="0" lang="de" sz="1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Link zu den Guidelines </a:t>
            </a:r>
            <a:endParaRPr b="0" i="0" sz="14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5220072" y="1167197"/>
            <a:ext cx="2592600" cy="16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 die ausgeschnittene Form bleibt ein Rest des Materials. Dieser Rest wird beim </a:t>
            </a:r>
            <a:r>
              <a:rPr b="1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Entgittern</a:t>
            </a: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vom Trägermaterial entfernt.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in Bild, das Person, drinnen, schneidend, Wand enthält.&#10;&#10;Automatisch generierte Beschreibung" id="175" name="Google Shape;175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8553" y="1201070"/>
            <a:ext cx="4321866" cy="2882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Transferieren</a:t>
            </a:r>
            <a:br>
              <a:rPr lang="de"/>
            </a:br>
            <a:endParaRPr/>
          </a:p>
        </p:txBody>
      </p:sp>
      <p:sp>
        <p:nvSpPr>
          <p:cNvPr id="182" name="Google Shape;182;p25"/>
          <p:cNvSpPr txBox="1"/>
          <p:nvPr/>
        </p:nvSpPr>
        <p:spPr>
          <a:xfrm>
            <a:off x="5220072" y="1167197"/>
            <a:ext cx="2592600" cy="25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 das Motiv zu </a:t>
            </a:r>
            <a:r>
              <a:rPr b="1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übertragen</a:t>
            </a: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wird eine </a:t>
            </a:r>
            <a:r>
              <a:rPr b="1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Transferfolie</a:t>
            </a: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auf das entgitterte Motiv aufgebracht. Die Folie wird mit einem Rakel fixiert.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Danach lässt sich das Motiv mitsamt der Transferfolie leicht vom Trägermaterial abziehen und auf eine beliebige Oberfläche transferieren.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553" y="1253323"/>
            <a:ext cx="4321867" cy="2778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Transferpressen</a:t>
            </a:r>
            <a:br>
              <a:rPr lang="de"/>
            </a:br>
            <a:endParaRPr/>
          </a:p>
        </p:txBody>
      </p:sp>
      <p:sp>
        <p:nvSpPr>
          <p:cNvPr id="190" name="Google Shape;190;p26"/>
          <p:cNvSpPr txBox="1"/>
          <p:nvPr/>
        </p:nvSpPr>
        <p:spPr>
          <a:xfrm>
            <a:off x="5220072" y="1167197"/>
            <a:ext cx="2592600" cy="25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Eine Transferpresse überträgt das Motiv durch Druck und Wärme auf verschiedenste Materialien.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Dieser Prozess funktioniert auch mit einem Bügeleisen, jedoch wird das Ergebnis durch den hohen und gleichmäßigen Druck einer Transferpresse wesentlich haltbarer. 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101" y="1253323"/>
            <a:ext cx="4184769" cy="27783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Sicherheit</a:t>
            </a:r>
            <a:endParaRPr/>
          </a:p>
        </p:txBody>
      </p:sp>
      <p:pic>
        <p:nvPicPr>
          <p:cNvPr descr="https://lh4.googleusercontent.com/SdnvIVT715IUOnr63YDMPWKKKOy4PEpXh-D7qxWr_ZU0opBsgKoRAmsTXhWRZOcfjO-PKFBZfgWti-u3yzblkCA05ceex4xmHCNZMgOR6msvshL_mPj5HlOpgyrUq7XXNzXPg7obiDk" id="197" name="Google Shape;197;p27"/>
          <p:cNvPicPr preferRelativeResize="0"/>
          <p:nvPr/>
        </p:nvPicPr>
        <p:blipFill rotWithShape="1">
          <a:blip r:embed="rId3">
            <a:alphaModFix/>
          </a:blip>
          <a:srcRect b="0" l="0" r="61219" t="29512"/>
          <a:stretch/>
        </p:blipFill>
        <p:spPr>
          <a:xfrm>
            <a:off x="1237536" y="1236372"/>
            <a:ext cx="1272932" cy="1156876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7"/>
          <p:cNvSpPr txBox="1"/>
          <p:nvPr/>
        </p:nvSpPr>
        <p:spPr>
          <a:xfrm>
            <a:off x="2510465" y="1736808"/>
            <a:ext cx="49137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Bei Vorfällen in jeglicher Art sofort </a:t>
            </a:r>
            <a:b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die Werkstattleitung aufsuchen!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7"/>
          <p:cNvSpPr txBox="1"/>
          <p:nvPr/>
        </p:nvSpPr>
        <p:spPr>
          <a:xfrm>
            <a:off x="2510465" y="2900917"/>
            <a:ext cx="47517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Achtung, sehr scharfe Schneide!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7"/>
          <p:cNvSpPr txBox="1"/>
          <p:nvPr/>
        </p:nvSpPr>
        <p:spPr>
          <a:xfrm>
            <a:off x="2510465" y="4032520"/>
            <a:ext cx="47517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Achtung, heiße Oberfläche. Verbrennungsgefahr! 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54646" y="2529616"/>
            <a:ext cx="906231" cy="9062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Text, Schild, draußen, gelb enthält.&#10;&#10;Automatisch generierte Beschreibung" id="202" name="Google Shape;202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7596" y="3620081"/>
            <a:ext cx="1273717" cy="1035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220475" y="469900"/>
            <a:ext cx="73725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3600">
                <a:solidFill>
                  <a:srgbClr val="2A363B"/>
                </a:solidFill>
              </a:rPr>
              <a:t>Unser Mitmach - </a:t>
            </a:r>
            <a:r>
              <a:rPr lang="de" sz="3600">
                <a:solidFill>
                  <a:srgbClr val="2A363B"/>
                </a:solidFill>
              </a:rPr>
              <a:t>Führerschein</a:t>
            </a:r>
            <a:br>
              <a:rPr lang="de" sz="4500">
                <a:solidFill>
                  <a:srgbClr val="2A363B"/>
                </a:solidFill>
              </a:rPr>
            </a:br>
            <a:r>
              <a:rPr lang="de" sz="1800">
                <a:solidFill>
                  <a:srgbClr val="2A363B"/>
                </a:solidFill>
              </a:rPr>
              <a:t>Selbermachen an Projekttagen! 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b="10554" l="6444" r="8085" t="4735"/>
          <a:stretch/>
        </p:blipFill>
        <p:spPr>
          <a:xfrm>
            <a:off x="4969675" y="1431600"/>
            <a:ext cx="3701673" cy="23825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/>
          <p:nvPr/>
        </p:nvSpPr>
        <p:spPr>
          <a:xfrm>
            <a:off x="4959450" y="1400925"/>
            <a:ext cx="3701700" cy="2484900"/>
          </a:xfrm>
          <a:prstGeom prst="rect">
            <a:avLst/>
          </a:prstGeom>
          <a:noFill/>
          <a:ln cap="flat" cmpd="sng" w="762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6" name="Google Shape;76;p16"/>
          <p:cNvCxnSpPr/>
          <p:nvPr/>
        </p:nvCxnSpPr>
        <p:spPr>
          <a:xfrm rot="10800000">
            <a:off x="6994400" y="3057575"/>
            <a:ext cx="378300" cy="286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7" name="Google Shape;77;p16"/>
          <p:cNvSpPr txBox="1"/>
          <p:nvPr/>
        </p:nvSpPr>
        <p:spPr>
          <a:xfrm>
            <a:off x="4959450" y="3998225"/>
            <a:ext cx="2914200" cy="5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u="sng">
                <a:solidFill>
                  <a:schemeClr val="hlink"/>
                </a:solidFill>
                <a:hlinkClick r:id="rId4"/>
              </a:rPr>
              <a:t>www.flaeming-mint.de</a:t>
            </a:r>
            <a:endParaRPr sz="1800">
              <a:solidFill>
                <a:srgbClr val="CC0000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713927">
            <a:off x="803479" y="1345326"/>
            <a:ext cx="2783016" cy="3710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/>
        </p:nvSpPr>
        <p:spPr>
          <a:xfrm>
            <a:off x="220475" y="469900"/>
            <a:ext cx="73725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100">
                <a:solidFill>
                  <a:srgbClr val="2A363B"/>
                </a:solidFill>
              </a:rPr>
              <a:t>Ein</a:t>
            </a:r>
            <a:r>
              <a:rPr b="1" lang="de" sz="2100">
                <a:solidFill>
                  <a:srgbClr val="2A363B"/>
                </a:solidFill>
              </a:rPr>
              <a:t>führung in das Schneideplotten</a:t>
            </a:r>
            <a:br>
              <a:rPr lang="de" sz="4500">
                <a:solidFill>
                  <a:srgbClr val="2A363B"/>
                </a:solidFill>
              </a:rPr>
            </a:br>
            <a:r>
              <a:rPr lang="de" sz="1800">
                <a:solidFill>
                  <a:srgbClr val="2A363B"/>
                </a:solidFill>
              </a:rPr>
              <a:t>Vom 2D Vektor zum Aufkleber!</a:t>
            </a:r>
            <a:endParaRPr/>
          </a:p>
        </p:txBody>
      </p:sp>
      <p:sp>
        <p:nvSpPr>
          <p:cNvPr id="84" name="Google Shape;84;p17"/>
          <p:cNvSpPr txBox="1"/>
          <p:nvPr/>
        </p:nvSpPr>
        <p:spPr>
          <a:xfrm>
            <a:off x="325925" y="1787500"/>
            <a:ext cx="56529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71456" lvl="0" marL="271456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Char char="→"/>
            </a:pPr>
            <a:r>
              <a:rPr lang="de" sz="1800">
                <a:solidFill>
                  <a:srgbClr val="2A363B"/>
                </a:solidFill>
              </a:rPr>
              <a:t>Materialien und Anwendungsbeispiele  </a:t>
            </a:r>
            <a:endParaRPr>
              <a:solidFill>
                <a:schemeClr val="dk1"/>
              </a:solidFill>
            </a:endParaRPr>
          </a:p>
          <a:p>
            <a:pPr indent="-271462" lvl="0" marL="271462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Char char="→"/>
            </a:pPr>
            <a:r>
              <a:rPr lang="de" sz="1800">
                <a:solidFill>
                  <a:srgbClr val="2A363B"/>
                </a:solidFill>
              </a:rPr>
              <a:t>Erstellen eines Motivs</a:t>
            </a:r>
            <a:r>
              <a:rPr lang="de" sz="1800">
                <a:solidFill>
                  <a:srgbClr val="2A363B"/>
                </a:solidFill>
              </a:rPr>
              <a:t> mit Tinkercad</a:t>
            </a:r>
            <a:endParaRPr>
              <a:solidFill>
                <a:schemeClr val="dk1"/>
              </a:solidFill>
            </a:endParaRPr>
          </a:p>
          <a:p>
            <a:pPr indent="-271462" lvl="0" marL="271462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Char char="→"/>
            </a:pPr>
            <a:r>
              <a:rPr lang="de" sz="1800">
                <a:solidFill>
                  <a:srgbClr val="2A363B"/>
                </a:solidFill>
              </a:rPr>
              <a:t>Einrichten eines Schneideauftrags mit der Software Cricut Design Space</a:t>
            </a:r>
            <a:endParaRPr sz="1800">
              <a:solidFill>
                <a:srgbClr val="2A363B"/>
              </a:solidFill>
            </a:endParaRPr>
          </a:p>
          <a:p>
            <a:pPr indent="-271462" lvl="0" marL="271462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Char char="→"/>
            </a:pPr>
            <a:r>
              <a:rPr lang="de" sz="1800">
                <a:solidFill>
                  <a:srgbClr val="2A363B"/>
                </a:solidFill>
              </a:rPr>
              <a:t>Schneideplotten mit dem Cricut Maker3</a:t>
            </a:r>
            <a:endParaRPr>
              <a:solidFill>
                <a:schemeClr val="dk1"/>
              </a:solidFill>
            </a:endParaRPr>
          </a:p>
          <a:p>
            <a:pPr indent="-271462" lvl="0" marL="271462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Char char="→"/>
            </a:pPr>
            <a:r>
              <a:rPr lang="de" sz="1800">
                <a:solidFill>
                  <a:srgbClr val="2A363B"/>
                </a:solidFill>
              </a:rPr>
              <a:t>Entgittern und Transferieren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1375" y="1090900"/>
            <a:ext cx="3638225" cy="363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22263" y="577135"/>
            <a:ext cx="3882980" cy="388298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 txBox="1"/>
          <p:nvPr>
            <p:ph type="title"/>
          </p:nvPr>
        </p:nvSpPr>
        <p:spPr>
          <a:xfrm>
            <a:off x="548541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Graphtec CE-7000</a:t>
            </a:r>
            <a:endParaRPr/>
          </a:p>
        </p:txBody>
      </p:sp>
      <p:sp>
        <p:nvSpPr>
          <p:cNvPr id="93" name="Google Shape;93;p18"/>
          <p:cNvSpPr txBox="1"/>
          <p:nvPr/>
        </p:nvSpPr>
        <p:spPr>
          <a:xfrm>
            <a:off x="3462956" y="3101344"/>
            <a:ext cx="1629600" cy="770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Schneidefläche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max. </a:t>
            </a:r>
            <a:r>
              <a:rPr lang="de" sz="1200">
                <a:solidFill>
                  <a:schemeClr val="dk1"/>
                </a:solidFill>
              </a:rPr>
              <a:t>29,7cm x 3,6 m</a:t>
            </a:r>
            <a:endParaRPr sz="1100"/>
          </a:p>
        </p:txBody>
      </p:sp>
      <p:cxnSp>
        <p:nvCxnSpPr>
          <p:cNvPr id="94" name="Google Shape;94;p18"/>
          <p:cNvCxnSpPr>
            <a:stCxn id="95" idx="3"/>
          </p:cNvCxnSpPr>
          <p:nvPr/>
        </p:nvCxnSpPr>
        <p:spPr>
          <a:xfrm>
            <a:off x="3404663" y="1578056"/>
            <a:ext cx="1759200" cy="119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5" name="Google Shape;95;p18"/>
          <p:cNvSpPr txBox="1"/>
          <p:nvPr/>
        </p:nvSpPr>
        <p:spPr>
          <a:xfrm>
            <a:off x="2322263" y="1451006"/>
            <a:ext cx="10824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r>
              <a:rPr b="0" i="0" lang="de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Andruckrollen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p18"/>
          <p:cNvCxnSpPr>
            <a:endCxn id="97" idx="0"/>
          </p:cNvCxnSpPr>
          <p:nvPr/>
        </p:nvCxnSpPr>
        <p:spPr>
          <a:xfrm flipH="1">
            <a:off x="4111511" y="1405729"/>
            <a:ext cx="604500" cy="98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98" name="Google Shape;98;p18"/>
          <p:cNvSpPr txBox="1"/>
          <p:nvPr/>
        </p:nvSpPr>
        <p:spPr>
          <a:xfrm>
            <a:off x="3673179" y="1102511"/>
            <a:ext cx="14922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Schneidemodul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3809561" y="2387929"/>
            <a:ext cx="603900" cy="538500"/>
          </a:xfrm>
          <a:prstGeom prst="rect">
            <a:avLst/>
          </a:prstGeom>
          <a:noFill/>
          <a:ln cap="flat" cmpd="sng" w="12700">
            <a:solidFill>
              <a:srgbClr val="FF00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9" name="Google Shape;99;p18"/>
          <p:cNvCxnSpPr/>
          <p:nvPr/>
        </p:nvCxnSpPr>
        <p:spPr>
          <a:xfrm>
            <a:off x="3404663" y="1602247"/>
            <a:ext cx="150000" cy="1168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00" name="Google Shape;100;p18"/>
          <p:cNvSpPr txBox="1"/>
          <p:nvPr/>
        </p:nvSpPr>
        <p:spPr>
          <a:xfrm>
            <a:off x="3404738" y="3958069"/>
            <a:ext cx="1760700" cy="672000"/>
          </a:xfrm>
          <a:prstGeom prst="rect">
            <a:avLst/>
          </a:prstGeom>
          <a:solidFill>
            <a:srgbClr val="FF57B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Medienbreite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max. </a:t>
            </a:r>
            <a:r>
              <a:rPr lang="de" sz="1200">
                <a:solidFill>
                  <a:schemeClr val="dk1"/>
                </a:solidFill>
              </a:rPr>
              <a:t>33</a:t>
            </a: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" sz="1200">
                <a:solidFill>
                  <a:schemeClr val="dk1"/>
                </a:solidFill>
              </a:rPr>
              <a:t>c</a:t>
            </a:r>
            <a:r>
              <a:rPr b="0" i="0" lang="de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Schneidemodul</a:t>
            </a:r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6621398" y="2223352"/>
            <a:ext cx="15729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r>
              <a:rPr b="0" i="0" lang="de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Stifthalter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1606240" y="1269605"/>
            <a:ext cx="10824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r>
              <a:rPr b="0" i="0" lang="de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Klingenhalter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9"/>
          <p:cNvSpPr txBox="1"/>
          <p:nvPr/>
        </p:nvSpPr>
        <p:spPr>
          <a:xfrm>
            <a:off x="3447858" y="1592356"/>
            <a:ext cx="14922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Arial"/>
              <a:buNone/>
            </a:pPr>
            <a:r>
              <a:rPr b="0" i="0" lang="de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Anpresshebel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19"/>
          <p:cNvPicPr preferRelativeResize="0"/>
          <p:nvPr/>
        </p:nvPicPr>
        <p:blipFill rotWithShape="1">
          <a:blip r:embed="rId3">
            <a:alphaModFix/>
          </a:blip>
          <a:srcRect b="27554" l="6500" r="-6500" t="5890"/>
          <a:stretch/>
        </p:blipFill>
        <p:spPr>
          <a:xfrm>
            <a:off x="575072" y="1972867"/>
            <a:ext cx="2819400" cy="1876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19"/>
          <p:cNvCxnSpPr>
            <a:stCxn id="108" idx="2"/>
          </p:cNvCxnSpPr>
          <p:nvPr/>
        </p:nvCxnSpPr>
        <p:spPr>
          <a:xfrm>
            <a:off x="2147440" y="1523705"/>
            <a:ext cx="490200" cy="1642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12" name="Google Shape;112;p19"/>
          <p:cNvCxnSpPr/>
          <p:nvPr/>
        </p:nvCxnSpPr>
        <p:spPr>
          <a:xfrm flipH="1">
            <a:off x="3004388" y="1843519"/>
            <a:ext cx="774300" cy="8556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13" name="Google Shape;113;p19"/>
          <p:cNvSpPr txBox="1"/>
          <p:nvPr/>
        </p:nvSpPr>
        <p:spPr>
          <a:xfrm>
            <a:off x="4163040" y="3975906"/>
            <a:ext cx="15729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r>
              <a:rPr b="0" i="0" lang="de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Schneidemesser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r>
              <a:rPr b="0" i="0" lang="de" sz="12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30 / 45 / 60 Grad 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1392" y="2658035"/>
            <a:ext cx="1405837" cy="1405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96255" y="2063962"/>
            <a:ext cx="1694379" cy="1694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Vinyl- und Flockfolien</a:t>
            </a:r>
            <a:endParaRPr/>
          </a:p>
        </p:txBody>
      </p:sp>
      <p:pic>
        <p:nvPicPr>
          <p:cNvPr id="122" name="Google Shape;12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5072" y="1712870"/>
            <a:ext cx="1717759" cy="171775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Briefpapier, Visitenkarte, Umschlag enthält.&#10;&#10;Automatisch generierte Beschreibung" id="123" name="Google Shape;12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2224667">
            <a:off x="2767776" y="1583074"/>
            <a:ext cx="1977351" cy="1977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20072" y="2777340"/>
            <a:ext cx="3024336" cy="17641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Text, drinnen, Person enthält.&#10;&#10;Automatisch generierte Beschreibung" id="125" name="Google Shape;125;p20"/>
          <p:cNvPicPr preferRelativeResize="0"/>
          <p:nvPr/>
        </p:nvPicPr>
        <p:blipFill rotWithShape="1">
          <a:blip r:embed="rId6">
            <a:alphaModFix/>
          </a:blip>
          <a:srcRect b="4392" l="0" r="0" t="8110"/>
          <a:stretch/>
        </p:blipFill>
        <p:spPr>
          <a:xfrm>
            <a:off x="5220072" y="863008"/>
            <a:ext cx="3024338" cy="1764198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545266" y="3430629"/>
            <a:ext cx="4296900" cy="25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2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in Bild, das Text enthält.&#10;&#10;Automatisch generierte Beschreibung" id="131" name="Google Shape;131;p21"/>
          <p:cNvPicPr preferRelativeResize="0"/>
          <p:nvPr/>
        </p:nvPicPr>
        <p:blipFill rotWithShape="1">
          <a:blip r:embed="rId3">
            <a:alphaModFix/>
          </a:blip>
          <a:srcRect b="0" l="0" r="0" t="9057"/>
          <a:stretch/>
        </p:blipFill>
        <p:spPr>
          <a:xfrm>
            <a:off x="4614661" y="3052679"/>
            <a:ext cx="2161396" cy="19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431304" y="1047452"/>
            <a:ext cx="5995500" cy="25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574891" y="1294209"/>
            <a:ext cx="79938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14300" lvl="0" marL="20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1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Anwendungen</a:t>
            </a:r>
            <a:endParaRPr/>
          </a:p>
        </p:txBody>
      </p:sp>
      <p:pic>
        <p:nvPicPr>
          <p:cNvPr descr="Ein Bild, das Person, Auto, Junge, jung enthält.&#10;&#10;Automatisch generierte Beschreibung" id="135" name="Google Shape;135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1608" y="247351"/>
            <a:ext cx="2424205" cy="161784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/>
          <p:nvPr/>
        </p:nvSpPr>
        <p:spPr>
          <a:xfrm>
            <a:off x="420595" y="2199042"/>
            <a:ext cx="3875400" cy="20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03200" lvl="0" marL="20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→"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Beschriftung von Trikots, T-Shirts, Sport- &amp; Freizeitkleidung, Taschen</a:t>
            </a:r>
            <a:endParaRPr sz="1100"/>
          </a:p>
          <a:p>
            <a:pPr indent="-203200" lvl="0" marL="20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→"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Bekleben verschiedener Oberflächen mit Beschriftungen, Logos und Motive aller Art</a:t>
            </a:r>
            <a:endParaRPr sz="1100"/>
          </a:p>
          <a:p>
            <a:pPr indent="-203200" lvl="0" marL="20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→"/>
            </a:pPr>
            <a:r>
              <a:rPr b="0" i="0" lang="de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Ausschneiden von Druckerzeugnissen mit Schnittmarkern</a:t>
            </a:r>
            <a:endParaRPr sz="1100"/>
          </a:p>
        </p:txBody>
      </p:sp>
      <p:pic>
        <p:nvPicPr>
          <p:cNvPr descr="Ein Bild, das Text, Gebäude, draußen, Schild enthält.&#10;&#10;Automatisch generierte Beschreibung" id="137" name="Google Shape;137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45894" y="1935718"/>
            <a:ext cx="1909920" cy="19099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Person, drinnen enthält.&#10;&#10;Automatisch generierte Beschreibung" id="138" name="Google Shape;138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02896" y="1630686"/>
            <a:ext cx="1672730" cy="13195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Text enthält.&#10;&#10;Automatisch generierte Beschreibung" id="139" name="Google Shape;139;p21"/>
          <p:cNvPicPr preferRelativeResize="0"/>
          <p:nvPr/>
        </p:nvPicPr>
        <p:blipFill rotWithShape="1">
          <a:blip r:embed="rId7">
            <a:alphaModFix/>
          </a:blip>
          <a:srcRect b="25160" l="0" r="0" t="0"/>
          <a:stretch/>
        </p:blipFill>
        <p:spPr>
          <a:xfrm>
            <a:off x="4627453" y="249001"/>
            <a:ext cx="1626167" cy="12169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575074" y="3561000"/>
            <a:ext cx="2742300" cy="12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de"/>
              <a:t>Digitale </a:t>
            </a:r>
            <a:br>
              <a:rPr lang="de"/>
            </a:br>
            <a:r>
              <a:rPr lang="de"/>
              <a:t>Vorbereitung</a:t>
            </a:r>
            <a:endParaRPr/>
          </a:p>
        </p:txBody>
      </p:sp>
      <p:cxnSp>
        <p:nvCxnSpPr>
          <p:cNvPr id="146" name="Google Shape;146;p22"/>
          <p:cNvCxnSpPr/>
          <p:nvPr/>
        </p:nvCxnSpPr>
        <p:spPr>
          <a:xfrm>
            <a:off x="4477225" y="2895786"/>
            <a:ext cx="580800" cy="1291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7" name="Google Shape;147;p22"/>
          <p:cNvCxnSpPr/>
          <p:nvPr/>
        </p:nvCxnSpPr>
        <p:spPr>
          <a:xfrm flipH="1">
            <a:off x="5593585" y="2301720"/>
            <a:ext cx="378000" cy="18852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48" name="Google Shape;148;p22"/>
          <p:cNvSpPr txBox="1"/>
          <p:nvPr/>
        </p:nvSpPr>
        <p:spPr>
          <a:xfrm>
            <a:off x="3534143" y="3061475"/>
            <a:ext cx="9672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accent1"/>
                </a:solidFill>
              </a:rPr>
              <a:t>Vektorgrafik </a:t>
            </a:r>
            <a:r>
              <a:rPr b="0" i="0" lang="de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erstellen</a:t>
            </a:r>
            <a:endParaRPr sz="1100"/>
          </a:p>
        </p:txBody>
      </p:sp>
      <p:sp>
        <p:nvSpPr>
          <p:cNvPr id="149" name="Google Shape;149;p22"/>
          <p:cNvSpPr txBox="1"/>
          <p:nvPr/>
        </p:nvSpPr>
        <p:spPr>
          <a:xfrm>
            <a:off x="5868144" y="3026147"/>
            <a:ext cx="8622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oder </a:t>
            </a:r>
            <a:br>
              <a:rPr b="0" i="0" lang="de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herunterladen</a:t>
            </a:r>
            <a:endParaRPr sz="1100"/>
          </a:p>
        </p:txBody>
      </p:sp>
      <p:sp>
        <p:nvSpPr>
          <p:cNvPr id="150" name="Google Shape;150;p22"/>
          <p:cNvSpPr txBox="1"/>
          <p:nvPr/>
        </p:nvSpPr>
        <p:spPr>
          <a:xfrm>
            <a:off x="4952180" y="4561747"/>
            <a:ext cx="13737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None/>
            </a:pPr>
            <a:r>
              <a:rPr lang="de" sz="900">
                <a:solidFill>
                  <a:schemeClr val="accent1"/>
                </a:solidFill>
              </a:rPr>
              <a:t>(.svg, .dxf)</a:t>
            </a:r>
            <a:r>
              <a:rPr b="0" i="0" lang="de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b="0" i="0" sz="9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6938" y="2848087"/>
            <a:ext cx="461025" cy="43389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2"/>
          <p:cNvSpPr txBox="1"/>
          <p:nvPr/>
        </p:nvSpPr>
        <p:spPr>
          <a:xfrm>
            <a:off x="4842025" y="4213100"/>
            <a:ext cx="1768200" cy="2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dk2"/>
                </a:solidFill>
              </a:rPr>
              <a:t>Vektorgrafik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6288" y="1709513"/>
            <a:ext cx="862225" cy="86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71375" y="2214300"/>
            <a:ext cx="580800" cy="58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27349" y="2480674"/>
            <a:ext cx="580800" cy="58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>
            <a:off x="3413693" y="4152650"/>
            <a:ext cx="9672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accent1"/>
                </a:solidFill>
              </a:rPr>
              <a:t>Zeichnung digitalisieren</a:t>
            </a:r>
            <a:endParaRPr sz="1100"/>
          </a:p>
        </p:txBody>
      </p:sp>
      <p:cxnSp>
        <p:nvCxnSpPr>
          <p:cNvPr id="157" name="Google Shape;157;p22"/>
          <p:cNvCxnSpPr>
            <a:endCxn id="152" idx="1"/>
          </p:cNvCxnSpPr>
          <p:nvPr/>
        </p:nvCxnSpPr>
        <p:spPr>
          <a:xfrm>
            <a:off x="4165825" y="4287800"/>
            <a:ext cx="676200" cy="47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id="158" name="Google Shape;158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29137" y="3902743"/>
            <a:ext cx="862201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/>
          <p:nvPr>
            <p:ph type="title"/>
          </p:nvPr>
        </p:nvSpPr>
        <p:spPr>
          <a:xfrm>
            <a:off x="431304" y="466735"/>
            <a:ext cx="59955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de"/>
              <a:t>Der Löwe mit 3 Folien</a:t>
            </a:r>
            <a:br>
              <a:rPr lang="de"/>
            </a:br>
            <a:endParaRPr/>
          </a:p>
        </p:txBody>
      </p:sp>
      <p:pic>
        <p:nvPicPr>
          <p:cNvPr id="165" name="Google Shape;16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3598" y="1167594"/>
            <a:ext cx="3429447" cy="30415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in Bild, das Kasten enthält.&#10;&#10;Automatisch generierte Beschreibung" id="166" name="Google Shape;166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83967" y="1220641"/>
            <a:ext cx="2935433" cy="2935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